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62" r:id="rId5"/>
    <p:sldId id="264" r:id="rId6"/>
    <p:sldId id="265" r:id="rId7"/>
    <p:sldId id="267" r:id="rId8"/>
    <p:sldId id="268" r:id="rId9"/>
    <p:sldId id="269" r:id="rId10"/>
    <p:sldId id="270" r:id="rId11"/>
    <p:sldId id="271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B10E5D9-FC8E-4A13-8C5D-987B2E2D5D7A}">
          <p14:sldIdLst>
            <p14:sldId id="256"/>
            <p14:sldId id="260"/>
            <p14:sldId id="258"/>
            <p14:sldId id="262"/>
            <p14:sldId id="264"/>
          </p14:sldIdLst>
        </p14:section>
        <p14:section name="Untitled Section" id="{2BD310E0-8CFE-4EEF-B199-3F78643F952E}">
          <p14:sldIdLst>
            <p14:sldId id="265"/>
            <p14:sldId id="267"/>
            <p14:sldId id="268"/>
            <p14:sldId id="269"/>
            <p14:sldId id="270"/>
            <p14:sldId id="271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408C-BEA3-4880-87C3-5299DCA9B77F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0C74-B6EA-4126-81DF-2545E42EB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864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408C-BEA3-4880-87C3-5299DCA9B77F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0C74-B6EA-4126-81DF-2545E42EB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865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408C-BEA3-4880-87C3-5299DCA9B77F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0C74-B6EA-4126-81DF-2545E42EB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04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408C-BEA3-4880-87C3-5299DCA9B77F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0C74-B6EA-4126-81DF-2545E42EB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29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408C-BEA3-4880-87C3-5299DCA9B77F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0C74-B6EA-4126-81DF-2545E42EB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531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408C-BEA3-4880-87C3-5299DCA9B77F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0C74-B6EA-4126-81DF-2545E42EB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656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408C-BEA3-4880-87C3-5299DCA9B77F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0C74-B6EA-4126-81DF-2545E42EB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24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408C-BEA3-4880-87C3-5299DCA9B77F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0C74-B6EA-4126-81DF-2545E42EB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23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408C-BEA3-4880-87C3-5299DCA9B77F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0C74-B6EA-4126-81DF-2545E42EB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454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408C-BEA3-4880-87C3-5299DCA9B77F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0C74-B6EA-4126-81DF-2545E42EB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743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408C-BEA3-4880-87C3-5299DCA9B77F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0C74-B6EA-4126-81DF-2545E42EB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83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1408C-BEA3-4880-87C3-5299DCA9B77F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C0C74-B6EA-4126-81DF-2545E42EB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046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6.emf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5225428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Inferring groundwater recharge using remotely-sensed land surface temperature in the Phoenix metropolitan area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Khalid and E. R.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Vivoni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Arizona State University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Identifying groundwater recharge areas in urban and non-urban environments is challenging. Our project is aimed at identifying potential recharge sites based on the strong relationship between land surface temperature (LST) and the presence of water. </a:t>
            </a:r>
          </a:p>
        </p:txBody>
      </p:sp>
      <p:pic>
        <p:nvPicPr>
          <p:cNvPr id="1026" name="Picture 2" descr="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41427"/>
            <a:ext cx="2487267" cy="61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95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8058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closer look- Tempe Town Lake, RMSE (2015-2016)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06474"/>
            <a:ext cx="7974496" cy="5553351"/>
          </a:xfrm>
        </p:spPr>
      </p:pic>
      <p:sp>
        <p:nvSpPr>
          <p:cNvPr id="5" name="Rectangle 4"/>
          <p:cNvSpPr/>
          <p:nvPr/>
        </p:nvSpPr>
        <p:spPr>
          <a:xfrm>
            <a:off x="4825448" y="1497496"/>
            <a:ext cx="1470992" cy="98066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075761" y="1497496"/>
            <a:ext cx="28250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RMSE: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 values (red):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stable locations that always capture spatial average conditions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values (blue)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sites that do not track spatial mean, their value also very different than spatial mean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Conclusion:</a:t>
            </a:r>
          </a:p>
          <a:p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 areas: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recharge potential</a:t>
            </a:r>
          </a:p>
          <a:p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Blue areas: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recharge potential</a:t>
            </a:r>
          </a:p>
        </p:txBody>
      </p:sp>
    </p:spTree>
    <p:extLst>
      <p:ext uri="{BB962C8B-B14F-4D97-AF65-F5344CB8AC3E}">
        <p14:creationId xmlns:p14="http://schemas.microsoft.com/office/powerpoint/2010/main" val="114775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6753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Conclusions: relationship to urban, natural and agricultural features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74642"/>
            <a:ext cx="9134716" cy="5830957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9097" y="1007498"/>
            <a:ext cx="1706917" cy="17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43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61392"/>
            <a:ext cx="10515600" cy="5315571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Acknowledgments:</a:t>
            </a:r>
          </a:p>
          <a:p>
            <a:pPr marL="0" indent="0" algn="ctr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Enrique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Vivoni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NASA Space Grant (Dr. Thomas Sharp and Desiree Crawl)</a:t>
            </a:r>
          </a:p>
          <a:p>
            <a:pPr marL="0" indent="0" algn="ctr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Ted Bohn</a:t>
            </a:r>
          </a:p>
          <a:p>
            <a:pPr marL="0" indent="0" algn="ctr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David Nelson</a:t>
            </a:r>
          </a:p>
          <a:p>
            <a:pPr marL="0" indent="0" algn="ctr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Eli Perez</a:t>
            </a:r>
          </a:p>
          <a:p>
            <a:pPr marL="0" indent="0" algn="ctr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Questions??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916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ADWR-Locations of incidental recharge,2009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9548" y="1825625"/>
            <a:ext cx="9824252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97779" y="-580040"/>
            <a:ext cx="6060606" cy="938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239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8057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711687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Remotely-sensed data</a:t>
            </a:r>
          </a:p>
          <a:p>
            <a:endParaRPr lang="en-US" b="1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478" y="1408869"/>
            <a:ext cx="5756899" cy="49215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2522" y="3123912"/>
                <a:ext cx="3180521" cy="2465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NDVI (Normalized Difference Vegetation Index):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𝑁𝐼𝑅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𝑅𝐸𝐷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𝑁𝐼𝑅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𝑅𝐸𝐷</m:t>
                          </m:r>
                        </m:den>
                      </m:f>
                    </m:oMath>
                  </m:oMathPara>
                </a14:m>
                <a:endParaRPr lang="en-US" sz="16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60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22" y="3123912"/>
                <a:ext cx="3180521" cy="2465675"/>
              </a:xfrm>
              <a:prstGeom prst="rect">
                <a:avLst/>
              </a:prstGeom>
              <a:blipFill>
                <a:blip r:embed="rId3"/>
                <a:stretch>
                  <a:fillRect l="-1727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0522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10817"/>
            <a:ext cx="10515600" cy="5766146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03041" y="381718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706970"/>
              </p:ext>
            </p:extLst>
          </p:nvPr>
        </p:nvGraphicFramePr>
        <p:xfrm>
          <a:off x="1070519" y="312311"/>
          <a:ext cx="9213169" cy="2695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167">
                  <a:extLst>
                    <a:ext uri="{9D8B030D-6E8A-4147-A177-3AD203B41FA5}">
                      <a16:colId xmlns:a16="http://schemas.microsoft.com/office/drawing/2014/main" val="2424937604"/>
                    </a:ext>
                  </a:extLst>
                </a:gridCol>
                <a:gridCol w="1316167">
                  <a:extLst>
                    <a:ext uri="{9D8B030D-6E8A-4147-A177-3AD203B41FA5}">
                      <a16:colId xmlns:a16="http://schemas.microsoft.com/office/drawing/2014/main" val="1783935198"/>
                    </a:ext>
                  </a:extLst>
                </a:gridCol>
                <a:gridCol w="1316167">
                  <a:extLst>
                    <a:ext uri="{9D8B030D-6E8A-4147-A177-3AD203B41FA5}">
                      <a16:colId xmlns:a16="http://schemas.microsoft.com/office/drawing/2014/main" val="17551425"/>
                    </a:ext>
                  </a:extLst>
                </a:gridCol>
                <a:gridCol w="1316167">
                  <a:extLst>
                    <a:ext uri="{9D8B030D-6E8A-4147-A177-3AD203B41FA5}">
                      <a16:colId xmlns:a16="http://schemas.microsoft.com/office/drawing/2014/main" val="553684498"/>
                    </a:ext>
                  </a:extLst>
                </a:gridCol>
                <a:gridCol w="1316167">
                  <a:extLst>
                    <a:ext uri="{9D8B030D-6E8A-4147-A177-3AD203B41FA5}">
                      <a16:colId xmlns:a16="http://schemas.microsoft.com/office/drawing/2014/main" val="1034439632"/>
                    </a:ext>
                  </a:extLst>
                </a:gridCol>
                <a:gridCol w="1316167">
                  <a:extLst>
                    <a:ext uri="{9D8B030D-6E8A-4147-A177-3AD203B41FA5}">
                      <a16:colId xmlns:a16="http://schemas.microsoft.com/office/drawing/2014/main" val="1748737820"/>
                    </a:ext>
                  </a:extLst>
                </a:gridCol>
                <a:gridCol w="1316167">
                  <a:extLst>
                    <a:ext uri="{9D8B030D-6E8A-4147-A177-3AD203B41FA5}">
                      <a16:colId xmlns:a16="http://schemas.microsoft.com/office/drawing/2014/main" val="2756649808"/>
                    </a:ext>
                  </a:extLst>
                </a:gridCol>
              </a:tblGrid>
              <a:tr h="898644">
                <a:tc>
                  <a:txBody>
                    <a:bodyPr/>
                    <a:lstStyle/>
                    <a:p>
                      <a:r>
                        <a:rPr lang="en-US" dirty="0"/>
                        <a:t>Res: 30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Band 3 (µm)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Band 4 (µm)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Band 5 (µm)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Band 6 (µm)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Band 10 (µm)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Band 11 (µm)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2689345"/>
                  </a:ext>
                </a:extLst>
              </a:tr>
              <a:tr h="898644">
                <a:tc>
                  <a:txBody>
                    <a:bodyPr/>
                    <a:lstStyle/>
                    <a:p>
                      <a:r>
                        <a:rPr lang="en-US" dirty="0"/>
                        <a:t>Landsat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0.63-0.69 (RED)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0.77-0.90 (NIR)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10.4-12.5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8191651"/>
                  </a:ext>
                </a:extLst>
              </a:tr>
              <a:tr h="898644">
                <a:tc>
                  <a:txBody>
                    <a:bodyPr/>
                    <a:lstStyle/>
                    <a:p>
                      <a:r>
                        <a:rPr lang="en-US" dirty="0"/>
                        <a:t>Landsat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0.64-0.67 (RED)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0.85-0.88(NIR)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10.6-11.19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11.5-12.51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322401"/>
                  </a:ext>
                </a:extLst>
              </a:tr>
            </a:tbl>
          </a:graphicData>
        </a:graphic>
      </p:graphicFrame>
      <p:pic>
        <p:nvPicPr>
          <p:cNvPr id="6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518" y="3379304"/>
            <a:ext cx="9213169" cy="262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735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7810" y="160432"/>
            <a:ext cx="11382160" cy="40011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Processed Land Surface Temperature (LST) image, Dec 17, 2015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5" y="633412"/>
            <a:ext cx="9963150" cy="59661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10" y="6409203"/>
            <a:ext cx="2725669" cy="2632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7575" y="5404376"/>
            <a:ext cx="512750" cy="634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810" y="4526876"/>
            <a:ext cx="1922811" cy="15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70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5651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Analysis methods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728870"/>
                <a:ext cx="10515600" cy="5448093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Spatial Mean: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𝐿𝑆𝑇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 =1/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𝑝𝑖𝑥𝑒𝑙𝑠</m:t>
                          </m:r>
                        </m:e>
                      </m:d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𝑝𝑖𝑥𝑒𝑙𝑠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𝐿𝑆𝑇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Mean Relative Difference (MRD):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𝑀𝑅𝐷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=1/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𝑖𝑚𝑎𝑔𝑒𝑠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)∑(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𝐿𝑆𝑇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𝑖𝑚𝑎𝑔𝑒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 &lt;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𝐿𝑆𝑇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𝐿𝑆𝑇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Variance of the Relative Difference (VRD):</a:t>
                </a:r>
              </a:p>
              <a:p>
                <a:pPr marL="0" indent="0">
                  <a:buNone/>
                </a:pPr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𝐿𝑆𝑇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𝑖𝑚𝑎𝑔𝑒𝑠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−1)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∑(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𝐿𝑆𝑇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𝑖𝑚𝑎𝑔𝑒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 &lt;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𝐿𝑆𝑇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𝐿𝑆𝑇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𝑀𝑅𝐷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)^2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Root Mean Square Error of the Relative Difference (RMSE):</a:t>
                </a:r>
              </a:p>
              <a:p>
                <a:pPr marL="0" indent="0">
                  <a:buNone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𝑅𝑀𝑆𝐸</m:t>
                          </m:r>
                        </m:e>
                        <m:sup/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𝑀𝑅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)+(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𝐿𝑆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))^(1/2)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28870"/>
                <a:ext cx="10515600" cy="5448093"/>
              </a:xfrm>
              <a:blipFill>
                <a:blip r:embed="rId2"/>
                <a:stretch>
                  <a:fillRect l="-812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2839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310737"/>
              </a:xfrm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𝑀𝑅𝐷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=1/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𝑖𝑚𝑎𝑔𝑒𝑠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)∑(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𝐿𝑆𝑇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𝑖𝑚𝑎𝑔𝑒</m:t>
                              </m:r>
                            </m:e>
                          </m:d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 &lt;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𝐿𝑆𝑇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&gt;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𝐿𝑆𝑇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&gt;</m:t>
                          </m:r>
                        </m:den>
                      </m:f>
                      <m:r>
                        <a:rPr lang="en-US" sz="1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310737"/>
              </a:xfrm>
              <a:blipFill>
                <a:blip r:embed="rId2"/>
                <a:stretch>
                  <a:fillRect t="-31373" b="-31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93912"/>
            <a:ext cx="10515600" cy="5864087"/>
          </a:xfrm>
          <a:prstGeom prst="rect">
            <a:avLst/>
          </a:prstGeom>
        </p:spPr>
      </p:pic>
      <p:pic>
        <p:nvPicPr>
          <p:cNvPr id="5" name="char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932" y="5530505"/>
            <a:ext cx="3238500" cy="1495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8441" y="5643717"/>
            <a:ext cx="512750" cy="634500"/>
          </a:xfrm>
          <a:prstGeom prst="rect">
            <a:avLst/>
          </a:prstGeom>
        </p:spPr>
      </p:pic>
      <p:pic>
        <p:nvPicPr>
          <p:cNvPr id="7" name="char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0341" y="6588954"/>
            <a:ext cx="3848118" cy="21123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14130" y="232603"/>
            <a:ext cx="1586948" cy="575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211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854075"/>
              </a:xfrm>
            </p:spPr>
            <p:txBody>
              <a:bodyPr>
                <a:normAutofit fontScale="90000"/>
              </a:bodyPr>
              <a:lstStyle/>
              <a:p>
                <a:pPr/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Variance of the Relative Difference (VRD):</a:t>
                </a:r>
                <a:b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br>
                  <a:rPr lang="en-US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𝐿𝑆𝑇</m:t>
                              </m:r>
                            </m:e>
                          </m:d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𝑖𝑚𝑎𝑔𝑒𝑠</m:t>
                              </m:r>
                            </m:e>
                          </m:d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−1)</m:t>
                          </m:r>
                        </m:den>
                      </m:f>
                      <m:r>
                        <a:rPr lang="en-US" sz="1800" i="1">
                          <a:latin typeface="Cambria Math" panose="02040503050406030204" pitchFamily="18" charset="0"/>
                        </a:rPr>
                        <m:t>∑(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𝐿𝑆𝑇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𝑖𝑚𝑎𝑔𝑒</m:t>
                              </m:r>
                            </m:e>
                          </m:d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 &lt;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𝐿𝑆𝑇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&gt;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&lt; 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𝐿𝑆𝑇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&gt;</m:t>
                          </m:r>
                        </m:den>
                      </m:f>
                      <m:r>
                        <a:rPr lang="en-US" sz="1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𝑀𝑅𝐷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)^2</m:t>
                      </m:r>
                    </m:oMath>
                  </m:oMathPara>
                </a14:m>
                <a:b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854075"/>
              </a:xfrm>
              <a:blipFill>
                <a:blip r:embed="rId2"/>
                <a:stretch>
                  <a:fillRect l="-348" t="-13571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8" y="1365250"/>
            <a:ext cx="9746993" cy="515482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365" y="4959546"/>
            <a:ext cx="1431235" cy="12242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153" y="6293332"/>
            <a:ext cx="2725669" cy="263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0964" y="5753945"/>
            <a:ext cx="512750" cy="63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11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6"/>
                <a:ext cx="10515600" cy="655292"/>
              </a:xfrm>
            </p:spPr>
            <p:txBody>
              <a:bodyPr>
                <a:normAutofit fontScale="90000"/>
              </a:bodyPr>
              <a:lstStyle/>
              <a:p>
                <a:pPr/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Root Mean Square Error of the Relative Difference (RMSE):</a:t>
                </a:r>
                <a:b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b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𝑅𝑀𝑆𝐸</m:t>
                          </m:r>
                        </m:e>
                        <m:sup/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= ((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𝑀𝑅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)+(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𝐿𝑆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))^(1/2)</m:t>
                      </m:r>
                    </m:oMath>
                  </m:oMathPara>
                </a14:m>
                <a:b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sz="16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6"/>
                <a:ext cx="10515600" cy="655292"/>
              </a:xfrm>
              <a:blipFill>
                <a:blip r:embed="rId2"/>
                <a:stretch>
                  <a:fillRect l="-174" t="-6542" b="-7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0964" y="4807045"/>
            <a:ext cx="512750" cy="634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5" y="1020418"/>
            <a:ext cx="9963150" cy="5837581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069" y="6477982"/>
            <a:ext cx="2725669" cy="2632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3714" y="5832522"/>
            <a:ext cx="512750" cy="634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462" y="4637772"/>
            <a:ext cx="1902571" cy="15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496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3057</TotalTime>
  <Words>300</Words>
  <Application>Microsoft Office PowerPoint</Application>
  <PresentationFormat>Widescreen</PresentationFormat>
  <Paragraphs>59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Times New Roman</vt:lpstr>
      <vt:lpstr>Office Theme</vt:lpstr>
      <vt:lpstr>Inferring groundwater recharge using remotely-sensed land surface temperature in the Phoenix metropolitan area   S. Khalid and E. R. Vivoni Arizona State University   Identifying groundwater recharge areas in urban and non-urban environments is challenging. Our project is aimed at identifying potential recharge sites based on the strong relationship between land surface temperature (LST) and the presence of water. </vt:lpstr>
      <vt:lpstr>ADWR-Locations of incidental recharge,2009</vt:lpstr>
      <vt:lpstr>Methods</vt:lpstr>
      <vt:lpstr>PowerPoint Presentation</vt:lpstr>
      <vt:lpstr>PowerPoint Presentation</vt:lpstr>
      <vt:lpstr>2- Analysis methods</vt:lpstr>
      <vt:lpstr>MRD=1/n(images)∑((LST(image)- &lt;LST&gt;)/(&lt;LST&gt;))</vt:lpstr>
      <vt:lpstr>Variance of the Relative Difference (VRD):  (LST)^2=1/((n(images)-1))∑((LST(image)- &lt;LST&gt;)/(&lt; LST&gt;)-MRD)^2 </vt:lpstr>
      <vt:lpstr>Root Mean Square Error of the Relative Difference (RMSE):  〖RMSE〗^ = ((MRD^2)+(LST^2))^(1/2) </vt:lpstr>
      <vt:lpstr>A closer look- Tempe Town Lake, RMSE (2015-2016)</vt:lpstr>
      <vt:lpstr>Conclusions: relationship to urban, natural and agricultural features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Inferring groundwater recharge using remotely-sensed land surface temperature in the Phoenix metropolitan area   S. Khalid and E. R. Vivoni Arizona State University   Identifying groundwater recharge areas in urban and non-urban environments is challenging. Our project is aimed at identify potential recharge sites based on the strong relationship between land surface temperature (LST) and the presence of water.</dc:title>
  <dc:creator>sarah khalid</dc:creator>
  <cp:lastModifiedBy>sarah khalid</cp:lastModifiedBy>
  <cp:revision>74</cp:revision>
  <dcterms:created xsi:type="dcterms:W3CDTF">2017-04-03T05:13:46Z</dcterms:created>
  <dcterms:modified xsi:type="dcterms:W3CDTF">2017-04-06T03:03:58Z</dcterms:modified>
</cp:coreProperties>
</file>